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58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329" r:id="rId23"/>
    <p:sldId id="333" r:id="rId24"/>
    <p:sldId id="334" r:id="rId25"/>
    <p:sldId id="330" r:id="rId26"/>
    <p:sldId id="331" r:id="rId27"/>
    <p:sldId id="332" r:id="rId28"/>
    <p:sldId id="326" r:id="rId29"/>
    <p:sldId id="327" r:id="rId30"/>
    <p:sldId id="336" r:id="rId31"/>
    <p:sldId id="337" r:id="rId32"/>
    <p:sldId id="338" r:id="rId33"/>
    <p:sldId id="335" r:id="rId34"/>
    <p:sldId id="322" r:id="rId35"/>
    <p:sldId id="259" r:id="rId36"/>
    <p:sldId id="260" r:id="rId37"/>
    <p:sldId id="261" r:id="rId38"/>
    <p:sldId id="262" r:id="rId39"/>
    <p:sldId id="263" r:id="rId40"/>
    <p:sldId id="264" r:id="rId41"/>
    <p:sldId id="265" r:id="rId42"/>
    <p:sldId id="266" r:id="rId43"/>
    <p:sldId id="267" r:id="rId44"/>
    <p:sldId id="268" r:id="rId45"/>
    <p:sldId id="269" r:id="rId46"/>
    <p:sldId id="323" r:id="rId47"/>
    <p:sldId id="324" r:id="rId48"/>
    <p:sldId id="325" r:id="rId49"/>
    <p:sldId id="270" r:id="rId50"/>
    <p:sldId id="271" r:id="rId51"/>
    <p:sldId id="272" r:id="rId52"/>
    <p:sldId id="273" r:id="rId53"/>
    <p:sldId id="274" r:id="rId54"/>
    <p:sldId id="275" r:id="rId55"/>
    <p:sldId id="328" r:id="rId56"/>
    <p:sldId id="277" r:id="rId57"/>
  </p:sldIdLst>
  <p:sldSz cx="9144000" cy="5715000" type="screen16x10"/>
  <p:notesSz cx="6858000" cy="9144000"/>
  <p:embeddedFontLst>
    <p:embeddedFont>
      <p:font typeface="Charm" pitchFamily="2" charset="-34"/>
      <p:regular r:id="rId59"/>
      <p:bold r:id="rId60"/>
    </p:embeddedFont>
    <p:embeddedFont>
      <p:font typeface="Verdana" panose="020B0604030504040204" pitchFamily="34" charset="0"/>
      <p:regular r:id="rId61"/>
      <p:bold r:id="rId62"/>
      <p:italic r:id="rId63"/>
      <p:boldItalic r:id="rId6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font" Target="fonts/font5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97e8df8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e97e8df8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773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19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94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645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220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794495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d559ca4a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d559ca4a5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4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12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00562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trip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IndexedTriangleStripS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IndexedFaceSe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gif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2.pn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5" Type="http://schemas.openxmlformats.org/officeDocument/2006/relationships/image" Target="../media/image61.png"/><Relationship Id="rId10" Type="http://schemas.openxmlformats.org/officeDocument/2006/relationships/image" Target="../media/image66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hyperlink" Target="https://lpsoares.github.io/Renderizador/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Geometrias e Malhas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1A39-BE06-2FC2-86BD-F20020A9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47392-EB8F-5F53-2BF8-915E5FD2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2000" dirty="0" err="1"/>
              <a:t>triangleSet</a:t>
            </a:r>
            <a:r>
              <a:rPr lang="pt-BR" sz="2000" dirty="0"/>
              <a:t> (já vimos)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triangleStripSet</a:t>
            </a: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indexedTriangleStripSet</a:t>
            </a:r>
            <a:endParaRPr lang="en-US" sz="2000" dirty="0"/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indexedFaceSet</a:t>
            </a:r>
            <a:endParaRPr lang="en-US" sz="2000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65EC-BF79-771A-C700-32D118FD7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029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Um </a:t>
            </a:r>
            <a:r>
              <a:rPr lang="pt-BR" sz="1700" b="1" dirty="0" err="1"/>
              <a:t>TriangleStripSet</a:t>
            </a:r>
            <a:r>
              <a:rPr lang="pt-BR" sz="1700" dirty="0"/>
              <a:t> representa uma forma geométrica 3D composta por faixas de triângulos. O campo </a:t>
            </a:r>
            <a:r>
              <a:rPr lang="pt-BR" sz="1700" b="1" dirty="0" err="1"/>
              <a:t>stripCount</a:t>
            </a:r>
            <a:r>
              <a:rPr lang="pt-BR" sz="1700" dirty="0"/>
              <a:t> descreve quantos vértices devem ser usados em cada faixa do </a:t>
            </a:r>
            <a:r>
              <a:rPr lang="pt-BR" sz="1700" b="1" dirty="0" err="1"/>
              <a:t>Coordinate</a:t>
            </a:r>
            <a:r>
              <a:rPr lang="pt-BR" sz="1700" dirty="0"/>
              <a:t>. As coordenadas são atribuídas a cada faixa pegando os vértices </a:t>
            </a:r>
            <a:r>
              <a:rPr lang="pt-BR" sz="1700" b="1" dirty="0" err="1"/>
              <a:t>stripCount</a:t>
            </a:r>
            <a:r>
              <a:rPr lang="pt-BR" sz="1700" b="1" dirty="0"/>
              <a:t>[</a:t>
            </a:r>
            <a:r>
              <a:rPr lang="pt-BR" sz="1700" b="1" dirty="0" err="1"/>
              <a:t>i</a:t>
            </a:r>
            <a:r>
              <a:rPr lang="pt-BR" sz="1700" b="1" dirty="0"/>
              <a:t>]</a:t>
            </a:r>
            <a:r>
              <a:rPr lang="pt-BR" sz="1700" dirty="0"/>
              <a:t> do campo de coordenadas, onde </a:t>
            </a:r>
            <a:r>
              <a:rPr lang="pt-BR" sz="1700" dirty="0" err="1"/>
              <a:t>i</a:t>
            </a:r>
            <a:r>
              <a:rPr lang="pt-BR" sz="1700" dirty="0"/>
              <a:t> é um índice sequencial de </a:t>
            </a:r>
            <a:r>
              <a:rPr lang="pt-BR" sz="1700" dirty="0" err="1"/>
              <a:t>stripCount</a:t>
            </a:r>
            <a:r>
              <a:rPr lang="pt-BR" sz="1700" dirty="0"/>
              <a:t>.</a:t>
            </a:r>
            <a:endParaRPr dirty="0"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02;p52">
            <a:extLst>
              <a:ext uri="{FF2B5EF4-FFF2-40B4-BE49-F238E27FC236}">
                <a16:creationId xmlns:a16="http://schemas.microsoft.com/office/drawing/2014/main" id="{789BA6DE-74B4-0655-2F2C-B8B5005E2B15}"/>
              </a:ext>
            </a:extLst>
          </p:cNvPr>
          <p:cNvSpPr txBox="1">
            <a:spLocks/>
          </p:cNvSpPr>
          <p:nvPr/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stripCount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13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diffuseColor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https://www.web3d.org/documents/specifications/19775-1/V3.3/Part01/components/rendering.html#TriangleStripSet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7DDF-B773-F915-E3E2-2F0206AD5818}"/>
              </a:ext>
            </a:extLst>
          </p:cNvPr>
          <p:cNvSpPr txBox="1"/>
          <p:nvPr/>
        </p:nvSpPr>
        <p:spPr>
          <a:xfrm>
            <a:off x="1773936" y="1334955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40666-DE26-4B19-50D3-C8D547558A3E}"/>
              </a:ext>
            </a:extLst>
          </p:cNvPr>
          <p:cNvSpPr txBox="1"/>
          <p:nvPr/>
        </p:nvSpPr>
        <p:spPr>
          <a:xfrm>
            <a:off x="4471416" y="846663"/>
            <a:ext cx="4231344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de 3 em 3. Assim o primeiro triângulos será ligando os vértices (0, 1, 2), o segundo (1, 2, 3) e assim por diante, até chegar a contagem definida em </a:t>
            </a:r>
            <a:r>
              <a:rPr lang="pt-BR" sz="1800" dirty="0" err="1"/>
              <a:t>stripCount</a:t>
            </a:r>
            <a:r>
              <a:rPr lang="pt-BR" sz="1800" dirty="0"/>
              <a:t>. Perceba que </a:t>
            </a:r>
            <a:r>
              <a:rPr lang="pt-BR" sz="1800" dirty="0" err="1"/>
              <a:t>stripCount</a:t>
            </a:r>
            <a:r>
              <a:rPr lang="pt-BR" sz="1800" dirty="0"/>
              <a:t> é uma lista.</a:t>
            </a:r>
          </a:p>
        </p:txBody>
      </p:sp>
      <p:pic>
        <p:nvPicPr>
          <p:cNvPr id="10" name="Google Shape;505;p52" descr="TriangleStripSet node">
            <a:extLst>
              <a:ext uri="{FF2B5EF4-FFF2-40B4-BE49-F238E27FC236}">
                <a16:creationId xmlns:a16="http://schemas.microsoft.com/office/drawing/2014/main" id="{D467DBA3-AF2F-7D79-C228-5C10709E31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43281"/>
            <a:ext cx="4404472" cy="224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 err="1"/>
              <a:t>IndexedTriangleStripSet</a:t>
            </a:r>
            <a:r>
              <a:rPr lang="pt-BR" dirty="0"/>
              <a:t> (exemplo)</a:t>
            </a:r>
            <a:br>
              <a:rPr lang="pt-BR" dirty="0"/>
            </a:br>
            <a:endParaRPr dirty="0"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8 9 10 11 12 -1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diffuseColor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504" name="Google Shape;504;p52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https://www.web3d.org/documents/specifications/19775-1/V3.3/Part01/components/rendering.html#IndexedTriangleStripSet</a:t>
            </a: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/>
          </a:p>
        </p:txBody>
      </p:sp>
      <p:pic>
        <p:nvPicPr>
          <p:cNvPr id="505" name="Google Shape;505;p52" descr="TriangleStrip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06705"/>
            <a:ext cx="4404472" cy="224334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AC73EF-B3C2-CB23-2813-4DFAFAC8FD6D}"/>
              </a:ext>
            </a:extLst>
          </p:cNvPr>
          <p:cNvSpPr txBox="1"/>
          <p:nvPr/>
        </p:nvSpPr>
        <p:spPr>
          <a:xfrm>
            <a:off x="1773936" y="1334955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D8B4F-E3E0-4E61-4A88-5E12B5721898}"/>
              </a:ext>
            </a:extLst>
          </p:cNvPr>
          <p:cNvSpPr txBox="1"/>
          <p:nvPr/>
        </p:nvSpPr>
        <p:spPr>
          <a:xfrm>
            <a:off x="4462272" y="1212423"/>
            <a:ext cx="4231344" cy="147732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seguindo a ordem definida no campo index. Ligando de 3 em 3 vértices até encontrar um valor -1. Outras listas de índices podem aparecer na sequencia.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7626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direção de montagem dos triângulos precisa ser constantemente alternada, senão a detecção de triângulos irá falhar</a:t>
            </a:r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F8C8B-34D2-461C-8EB2-A7BA9C9F7D56}"/>
              </a:ext>
            </a:extLst>
          </p:cNvPr>
          <p:cNvSpPr txBox="1"/>
          <p:nvPr/>
        </p:nvSpPr>
        <p:spPr>
          <a:xfrm>
            <a:off x="218649" y="3691708"/>
            <a:ext cx="8727387" cy="13747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dos truques é inverter a ordem de conexão, assim nos triângulos pares, inverte a conexão de dois vértices.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exemplo, conecte: (0,1,2), depois (1,3,2), depois (2,3,4) e assim por diante.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8B9576B7-15E0-60F1-4DC9-15D6EDF1C030}"/>
              </a:ext>
            </a:extLst>
          </p:cNvPr>
          <p:cNvSpPr/>
          <p:nvPr/>
        </p:nvSpPr>
        <p:spPr>
          <a:xfrm flipH="1">
            <a:off x="2398353" y="2207687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BD60C9-BEBF-B02D-ADE5-6E9A6176EA14}"/>
              </a:ext>
            </a:extLst>
          </p:cNvPr>
          <p:cNvGrpSpPr/>
          <p:nvPr/>
        </p:nvGrpSpPr>
        <p:grpSpPr>
          <a:xfrm>
            <a:off x="1875683" y="1881176"/>
            <a:ext cx="4371680" cy="1448713"/>
            <a:chOff x="2792691" y="2014237"/>
            <a:chExt cx="3054284" cy="144871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74D0EE-9DC4-F512-8EF7-46FEF029EFF0}"/>
                </a:ext>
              </a:extLst>
            </p:cNvPr>
            <p:cNvCxnSpPr>
              <a:cxnSpLocks/>
            </p:cNvCxnSpPr>
            <p:nvPr/>
          </p:nvCxnSpPr>
          <p:spPr>
            <a:xfrm>
              <a:off x="2807748" y="2221025"/>
              <a:ext cx="484563" cy="123209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58D098-3C3F-D35C-6860-0ACB8886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91" y="2110942"/>
              <a:ext cx="1084082" cy="1166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097F1F-370F-97BE-F80F-0C51A8AC6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774" y="2125644"/>
              <a:ext cx="573999" cy="13142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6858F0-24F5-C0EF-BE2E-C48B60AC9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773" y="2110942"/>
              <a:ext cx="97096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D3672D-31C5-D0EF-EEC9-753E3A3EA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734" y="2014237"/>
              <a:ext cx="999241" cy="9342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0185FF-D4FA-FE35-0D9A-7D91ACA0D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453" y="2110941"/>
              <a:ext cx="503281" cy="116678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FEF55D-E2FA-C01D-0525-5F2800050DE0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30" y="2125644"/>
              <a:ext cx="452623" cy="115276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949BBC-6C94-88EB-933F-BCE8E05BA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311" y="3277723"/>
              <a:ext cx="1069942" cy="18522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88AEBC-3D6C-A744-E2DA-857D5E078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7354" y="2026568"/>
              <a:ext cx="499621" cy="12772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15D2A0-2955-A72E-5B41-5ABC6B10245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453" y="3274438"/>
              <a:ext cx="1002901" cy="3263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D876672-D681-86C2-1820-96268FBA8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46816" y="2114227"/>
              <a:ext cx="500538" cy="118956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B0346B0D-DEA5-8DDC-A244-AFF95B5F98C1}"/>
              </a:ext>
            </a:extLst>
          </p:cNvPr>
          <p:cNvSpPr/>
          <p:nvPr/>
        </p:nvSpPr>
        <p:spPr>
          <a:xfrm>
            <a:off x="3162865" y="2578258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14D342EC-682A-BFEC-2F38-EEA08709E930}"/>
              </a:ext>
            </a:extLst>
          </p:cNvPr>
          <p:cNvSpPr/>
          <p:nvPr/>
        </p:nvSpPr>
        <p:spPr>
          <a:xfrm>
            <a:off x="4618000" y="2491993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1" name="Circular Arrow 50">
            <a:extLst>
              <a:ext uri="{FF2B5EF4-FFF2-40B4-BE49-F238E27FC236}">
                <a16:creationId xmlns:a16="http://schemas.microsoft.com/office/drawing/2014/main" id="{C35C9550-F4BA-C051-AF3A-7BCCD5EE6EA8}"/>
              </a:ext>
            </a:extLst>
          </p:cNvPr>
          <p:cNvSpPr/>
          <p:nvPr/>
        </p:nvSpPr>
        <p:spPr>
          <a:xfrm flipH="1">
            <a:off x="3870850" y="211334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8B3C5F4B-FF80-3A74-DA32-0E18E84047C7}"/>
              </a:ext>
            </a:extLst>
          </p:cNvPr>
          <p:cNvSpPr/>
          <p:nvPr/>
        </p:nvSpPr>
        <p:spPr>
          <a:xfrm flipH="1">
            <a:off x="5292189" y="204989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670375-8D17-0380-1C8E-4AF692EB80F1}"/>
              </a:ext>
            </a:extLst>
          </p:cNvPr>
          <p:cNvSpPr txBox="1"/>
          <p:nvPr/>
        </p:nvSpPr>
        <p:spPr>
          <a:xfrm>
            <a:off x="1628218" y="1838694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60869F-11DC-0FCA-BFA7-996AAF80C61F}"/>
              </a:ext>
            </a:extLst>
          </p:cNvPr>
          <p:cNvSpPr txBox="1"/>
          <p:nvPr/>
        </p:nvSpPr>
        <p:spPr>
          <a:xfrm>
            <a:off x="2360246" y="3254783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B9EDEC-5F69-44B8-1100-688A4CE5CE71}"/>
              </a:ext>
            </a:extLst>
          </p:cNvPr>
          <p:cNvSpPr txBox="1"/>
          <p:nvPr/>
        </p:nvSpPr>
        <p:spPr>
          <a:xfrm>
            <a:off x="3288054" y="16684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F547C6-B964-A231-555B-9CFFE4ADA09B}"/>
              </a:ext>
            </a:extLst>
          </p:cNvPr>
          <p:cNvSpPr txBox="1"/>
          <p:nvPr/>
        </p:nvSpPr>
        <p:spPr>
          <a:xfrm>
            <a:off x="3988007" y="3150068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1420E4-DE73-0713-4219-89A2B9C50C7A}"/>
              </a:ext>
            </a:extLst>
          </p:cNvPr>
          <p:cNvSpPr txBox="1"/>
          <p:nvPr/>
        </p:nvSpPr>
        <p:spPr>
          <a:xfrm>
            <a:off x="4677817" y="16625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340857-4339-8DFF-8092-54C3871554AD}"/>
              </a:ext>
            </a:extLst>
          </p:cNvPr>
          <p:cNvSpPr txBox="1"/>
          <p:nvPr/>
        </p:nvSpPr>
        <p:spPr>
          <a:xfrm>
            <a:off x="6247363" y="163586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22A13E-AA4E-41F7-7FD3-A28C4628B1CA}"/>
              </a:ext>
            </a:extLst>
          </p:cNvPr>
          <p:cNvSpPr txBox="1"/>
          <p:nvPr/>
        </p:nvSpPr>
        <p:spPr>
          <a:xfrm>
            <a:off x="5537370" y="313492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IndexedFaceSet</a:t>
            </a:r>
            <a:br>
              <a:rPr lang="pt-BR"/>
            </a:br>
            <a:endParaRPr/>
          </a:p>
        </p:txBody>
      </p:sp>
      <p:sp>
        <p:nvSpPr>
          <p:cNvPr id="720" name="Google Shape;720;p70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IndexedFaceSet</a:t>
            </a:r>
            <a:r>
              <a:rPr lang="pt-BR" sz="1700"/>
              <a:t> representa uma forma 3D composta de um conjunto de polígonos, são usados nos índices do campo </a:t>
            </a:r>
            <a:r>
              <a:rPr lang="pt-BR" sz="1700" b="1"/>
              <a:t>coordIndex</a:t>
            </a:r>
            <a:r>
              <a:rPr lang="pt-BR" sz="1700"/>
              <a:t> para especificar como montar os triângulos, o campo </a:t>
            </a:r>
            <a:r>
              <a:rPr lang="pt-BR" sz="1700" b="1"/>
              <a:t>colordIndex</a:t>
            </a:r>
            <a:r>
              <a:rPr lang="pt-BR" sz="1700"/>
              <a:t> para especificar como mapear as cores por vértices, e o campo </a:t>
            </a:r>
            <a:r>
              <a:rPr lang="pt-BR" sz="1700" b="1"/>
              <a:t>texCoordIndex</a:t>
            </a:r>
            <a:endParaRPr sz="1700" b="1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para mapear as coordenadas de textura.</a:t>
            </a:r>
            <a:endParaRPr/>
          </a:p>
        </p:txBody>
      </p:sp>
      <p:sp>
        <p:nvSpPr>
          <p:cNvPr id="721" name="Google Shape;721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3104724" y="2157047"/>
            <a:ext cx="5124900" cy="327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IndexedFaceSet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set_colorIndex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set_coordIndex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set_normalIndex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[in]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set_texCoordIndex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[]   [X3DVertexAttributeNode]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color             NULL [X3DColorNode]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NULL [X3DCoordinateNode]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[X3DMetadataObject]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normal            NULL [X3DNormalNode]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NULL [X3DTextureCoordinateNode]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[]   [0,∞)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SFFloat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creaseAngle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0    [0,∞)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[]   [0,∞)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-1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TRUE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[]       </a:t>
            </a:r>
            <a:r>
              <a:rPr lang="pt-BR" sz="1000" b="0" i="0" u="none" strike="noStrike" cap="none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texCoordIndex</a:t>
            </a: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[]   [-1,∞)</a:t>
            </a:r>
            <a:endParaRPr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23" name="Google Shape;723;p70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312165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 err="1"/>
              <a:t>IndexedFaceSet</a:t>
            </a:r>
            <a:endParaRPr dirty="0"/>
          </a:p>
        </p:txBody>
      </p:sp>
      <p:sp>
        <p:nvSpPr>
          <p:cNvPr id="729" name="Google Shape;729;p71"/>
          <p:cNvSpPr txBox="1">
            <a:spLocks noGrp="1"/>
          </p:cNvSpPr>
          <p:nvPr>
            <p:ph type="body" idx="1"/>
          </p:nvPr>
        </p:nvSpPr>
        <p:spPr>
          <a:xfrm>
            <a:off x="142071" y="909874"/>
            <a:ext cx="8946037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dirty="0" err="1"/>
              <a:t>IndexedFaceSet</a:t>
            </a:r>
            <a:r>
              <a:rPr lang="pt-BR" dirty="0"/>
              <a:t> representa uma forma 3D formada pela construção de faces (polígonos) de vértices listados no campo coord.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 err="1"/>
              <a:t>IndexedFaceSet</a:t>
            </a:r>
            <a:r>
              <a:rPr lang="pt-BR" dirty="0"/>
              <a:t> usa os índices em seu campo </a:t>
            </a:r>
            <a:r>
              <a:rPr lang="pt-BR" dirty="0" err="1"/>
              <a:t>coordIndex</a:t>
            </a:r>
            <a:r>
              <a:rPr lang="pt-BR" dirty="0"/>
              <a:t> para especificar as faces poligonais indexando nas coordenadas no nó </a:t>
            </a:r>
            <a:r>
              <a:rPr lang="pt-BR" dirty="0" err="1"/>
              <a:t>Coordinate</a:t>
            </a:r>
            <a:r>
              <a:rPr lang="pt-BR" dirty="0"/>
              <a:t>. Um índice de "−1" indica que a face atual terminou e a próxima começa.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Cada face do </a:t>
            </a:r>
            <a:r>
              <a:rPr lang="pt-BR" dirty="0" err="1"/>
              <a:t>IndexedFaceSet</a:t>
            </a:r>
            <a:r>
              <a:rPr lang="pt-BR" dirty="0"/>
              <a:t> deve ter: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pelo menos três vértices não coincidentes;</a:t>
            </a: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que definem um polígono planar;</a:t>
            </a:r>
            <a:endParaRPr b="1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não possuem </a:t>
            </a:r>
            <a:r>
              <a:rPr lang="pt-BR" b="1" dirty="0" err="1"/>
              <a:t>auto-intersecção</a:t>
            </a:r>
            <a:r>
              <a:rPr lang="pt-BR" b="1" dirty="0"/>
              <a:t>.</a:t>
            </a:r>
            <a:endParaRPr b="1" dirty="0"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159588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https://www.web3d.org/documents/specifications/19775-1/V3.3/Part01/components/geometry3D.html#IndexedFaceSet</a:t>
            </a:r>
            <a:r>
              <a:rPr lang="pt-BR" sz="12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058242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</a:t>
            </a:r>
            <a:r>
              <a:rPr lang="pt-BR" dirty="0" err="1"/>
              <a:t>IndexedFaceSet</a:t>
            </a:r>
            <a:endParaRPr dirty="0"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4" name="Google Shape;502;p52">
            <a:extLst>
              <a:ext uri="{FF2B5EF4-FFF2-40B4-BE49-F238E27FC236}">
                <a16:creationId xmlns:a16="http://schemas.microsoft.com/office/drawing/2014/main" id="{9DD8EB68-B4FA-9CE2-CEA9-F8A90C3FD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lvl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1288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en-B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-3  3 0</a:t>
            </a:r>
            <a:endParaRPr lang="en-BR" sz="12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en-B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-4  0 0</a:t>
            </a:r>
            <a:endParaRPr lang="en-BR" sz="12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en-B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-3 -3 0</a:t>
            </a:r>
            <a:endParaRPr lang="en-BR" sz="12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en-B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 0 -4 0</a:t>
            </a:r>
            <a:endParaRPr lang="en-BR" sz="12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en-B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 3 -3 0</a:t>
            </a:r>
            <a:endParaRPr lang="en-BR" sz="12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en-B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 4  0 0</a:t>
            </a:r>
            <a:endParaRPr lang="en-BR" sz="12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en-B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 3  3 0</a:t>
            </a:r>
            <a:endParaRPr lang="en-BR" sz="12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en-BR" sz="120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		 0  4 0</a:t>
            </a:r>
            <a:endParaRPr lang="en-BR" sz="120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0750" y="1382663"/>
            <a:ext cx="3048000" cy="204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DB3D8-70F2-134A-5369-8D8DF1256C2F}"/>
              </a:ext>
            </a:extLst>
          </p:cNvPr>
          <p:cNvSpPr txBox="1"/>
          <p:nvPr/>
        </p:nvSpPr>
        <p:spPr>
          <a:xfrm>
            <a:off x="208290" y="4336572"/>
            <a:ext cx="87273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pontos são o contorna da superfície.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9CBB2-3B43-65B0-A7D3-236C877798A6}"/>
              </a:ext>
            </a:extLst>
          </p:cNvPr>
          <p:cNvSpPr txBox="1"/>
          <p:nvPr/>
        </p:nvSpPr>
        <p:spPr>
          <a:xfrm>
            <a:off x="2450968" y="1334955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5321432" y="1074886"/>
            <a:ext cx="2733321" cy="2560551"/>
            <a:chOff x="5321432" y="1074886"/>
            <a:chExt cx="2733321" cy="2560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2766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07488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</a:t>
            </a:r>
            <a:r>
              <a:rPr lang="pt-BR" dirty="0" err="1"/>
              <a:t>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Possível solução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6909" y="1677047"/>
            <a:ext cx="5355404" cy="359258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2535811" y="1369270"/>
            <a:ext cx="4802506" cy="4498945"/>
            <a:chOff x="5321432" y="1074886"/>
            <a:chExt cx="2733321" cy="2560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2766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07488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36A712-0AE0-E591-FB64-95F7CA7E8449}"/>
              </a:ext>
            </a:extLst>
          </p:cNvPr>
          <p:cNvGrpSpPr/>
          <p:nvPr/>
        </p:nvGrpSpPr>
        <p:grpSpPr>
          <a:xfrm>
            <a:off x="3506770" y="2184597"/>
            <a:ext cx="3004574" cy="2973790"/>
            <a:chOff x="3506770" y="2184597"/>
            <a:chExt cx="3004574" cy="29737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07EC7D8-9DE5-5B62-3E89-69B3E81837BD}"/>
                </a:ext>
              </a:extLst>
            </p:cNvPr>
            <p:cNvCxnSpPr/>
            <p:nvPr/>
          </p:nvCxnSpPr>
          <p:spPr>
            <a:xfrm>
              <a:off x="3506771" y="2187018"/>
              <a:ext cx="0" cy="255466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E61EC5-ECF4-A477-CF96-D78546FC3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7018"/>
              <a:ext cx="1278212" cy="2971369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AF35FC-4A20-B5FD-FED8-C42C0C69CC2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2556164" cy="255708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A22082-DCF5-3353-FF6D-5478B9A43D97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3004573" cy="128874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0BC09A-2BA3-7AA8-F77B-EE5796C3891C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0" y="2187018"/>
              <a:ext cx="2587054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4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</a:t>
            </a:r>
            <a:r>
              <a:rPr lang="pt-BR" dirty="0" err="1"/>
              <a:t>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754436"/>
            <a:ext cx="7392591" cy="523221"/>
          </a:xfrm>
        </p:spPr>
        <p:txBody>
          <a:bodyPr/>
          <a:lstStyle/>
          <a:p>
            <a:r>
              <a:rPr lang="pt-BR" dirty="0"/>
              <a:t>Mas e se a geometria fosse assim: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2" name="Google Shape;502;p52">
            <a:extLst>
              <a:ext uri="{FF2B5EF4-FFF2-40B4-BE49-F238E27FC236}">
                <a16:creationId xmlns:a16="http://schemas.microsoft.com/office/drawing/2014/main" id="{7046C20B-429F-BFBA-8927-2570263918A3}"/>
              </a:ext>
            </a:extLst>
          </p:cNvPr>
          <p:cNvSpPr txBox="1">
            <a:spLocks/>
          </p:cNvSpPr>
          <p:nvPr/>
        </p:nvSpPr>
        <p:spPr>
          <a:xfrm>
            <a:off x="357884" y="1334956"/>
            <a:ext cx="8428200" cy="354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>
              <a:spcBef>
                <a:spcPts val="280"/>
              </a:spcBef>
              <a:buClr>
                <a:srgbClr val="000000"/>
              </a:buClr>
              <a:buSzPts val="1400"/>
              <a:tabLst>
                <a:tab pos="21288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pt-BR" sz="1200" dirty="0">
                <a:solidFill>
                  <a:srgbClr val="CE9178"/>
                </a:solidFill>
                <a:latin typeface="Menlo" panose="020B0609030804020204" pitchFamily="49" charset="0"/>
              </a:rPr>
              <a:t>-3  3 0</a:t>
            </a:r>
            <a:endParaRPr lang="pt-BR" sz="1200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pt-BR" sz="1200" dirty="0">
                <a:solidFill>
                  <a:srgbClr val="CE9178"/>
                </a:solidFill>
                <a:latin typeface="Menlo" panose="020B0609030804020204" pitchFamily="49" charset="0"/>
              </a:rPr>
              <a:t>		-1  0 0</a:t>
            </a:r>
            <a:endParaRPr lang="pt-BR" sz="1200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pt-BR" sz="1200" dirty="0">
                <a:solidFill>
                  <a:srgbClr val="CE9178"/>
                </a:solidFill>
                <a:latin typeface="Menlo" panose="020B0609030804020204" pitchFamily="49" charset="0"/>
              </a:rPr>
              <a:t>		-3 -3 0</a:t>
            </a:r>
            <a:endParaRPr lang="pt-BR" sz="1200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pt-BR" sz="1200" dirty="0">
                <a:solidFill>
                  <a:srgbClr val="CE9178"/>
                </a:solidFill>
                <a:latin typeface="Menlo" panose="020B0609030804020204" pitchFamily="49" charset="0"/>
              </a:rPr>
              <a:t>		 0 -1 0</a:t>
            </a:r>
            <a:endParaRPr lang="pt-BR" sz="1200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pt-BR" sz="1200" dirty="0">
                <a:solidFill>
                  <a:srgbClr val="CE9178"/>
                </a:solidFill>
                <a:latin typeface="Menlo" panose="020B0609030804020204" pitchFamily="49" charset="0"/>
              </a:rPr>
              <a:t>		 3 -3 0</a:t>
            </a:r>
            <a:endParaRPr lang="pt-BR" sz="1200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pt-BR" sz="1200" dirty="0">
                <a:solidFill>
                  <a:srgbClr val="CE9178"/>
                </a:solidFill>
                <a:latin typeface="Menlo" panose="020B0609030804020204" pitchFamily="49" charset="0"/>
              </a:rPr>
              <a:t>		 1  0 0</a:t>
            </a:r>
            <a:endParaRPr lang="pt-BR" sz="1200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pt-BR" sz="1200" dirty="0">
                <a:solidFill>
                  <a:srgbClr val="CE9178"/>
                </a:solidFill>
                <a:latin typeface="Menlo" panose="020B0609030804020204" pitchFamily="49" charset="0"/>
              </a:rPr>
              <a:t>		 3  3 0</a:t>
            </a:r>
            <a:endParaRPr lang="pt-BR" sz="1200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pPr>
              <a:tabLst>
                <a:tab pos="2128838" algn="l"/>
              </a:tabLst>
            </a:pPr>
            <a:r>
              <a:rPr lang="pt-BR" sz="1200" dirty="0">
                <a:solidFill>
                  <a:srgbClr val="CE9178"/>
                </a:solidFill>
                <a:latin typeface="Menlo" panose="020B0609030804020204" pitchFamily="49" charset="0"/>
              </a:rPr>
              <a:t>		 0  1 0</a:t>
            </a:r>
            <a:endParaRPr lang="pt-BR" sz="1200" dirty="0">
              <a:solidFill>
                <a:srgbClr val="DADADA"/>
              </a:solidFill>
              <a:latin typeface="Menlo" panose="020B06090308040202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BFEA7-77D1-DCEA-9082-D02473269D07}"/>
              </a:ext>
            </a:extLst>
          </p:cNvPr>
          <p:cNvSpPr txBox="1"/>
          <p:nvPr/>
        </p:nvSpPr>
        <p:spPr>
          <a:xfrm>
            <a:off x="2450968" y="2039154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EA741-586A-3331-2E67-BEB9A517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52" y="1980167"/>
            <a:ext cx="3048000" cy="2044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76C85D-92E4-2334-BA51-B8DE92590F26}"/>
              </a:ext>
            </a:extLst>
          </p:cNvPr>
          <p:cNvGrpSpPr/>
          <p:nvPr/>
        </p:nvGrpSpPr>
        <p:grpSpPr>
          <a:xfrm>
            <a:off x="6135344" y="2002932"/>
            <a:ext cx="2259190" cy="2000294"/>
            <a:chOff x="5564172" y="1385037"/>
            <a:chExt cx="2259190" cy="20002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93EB7-AB97-25D6-0E1D-BB1BFF2E9D62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9FBCAC-311F-6C2A-63E2-06CED81C7C32}"/>
                </a:ext>
              </a:extLst>
            </p:cNvPr>
            <p:cNvSpPr txBox="1"/>
            <p:nvPr/>
          </p:nvSpPr>
          <p:spPr>
            <a:xfrm>
              <a:off x="5991290" y="22145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544692-1537-996F-058E-72AAF15272A8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0BEDA4-9344-572F-2E16-51B0384D86BC}"/>
                </a:ext>
              </a:extLst>
            </p:cNvPr>
            <p:cNvSpPr txBox="1"/>
            <p:nvPr/>
          </p:nvSpPr>
          <p:spPr>
            <a:xfrm>
              <a:off x="6483742" y="276977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414A35-EFD1-CFE9-4C46-B919598FDD34}"/>
                </a:ext>
              </a:extLst>
            </p:cNvPr>
            <p:cNvSpPr txBox="1"/>
            <p:nvPr/>
          </p:nvSpPr>
          <p:spPr>
            <a:xfrm>
              <a:off x="6483742" y="166937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A37E9D-3EFB-D97D-F045-59322D5169D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5CE73C-A711-8999-8CBE-252D6F4DE298}"/>
                </a:ext>
              </a:extLst>
            </p:cNvPr>
            <p:cNvSpPr txBox="1"/>
            <p:nvPr/>
          </p:nvSpPr>
          <p:spPr>
            <a:xfrm>
              <a:off x="7059224" y="223073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10473-2006-6A9C-549C-FA537CF6C128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BA8888-6200-93D1-E875-46BCCD8EB15A}"/>
              </a:ext>
            </a:extLst>
          </p:cNvPr>
          <p:cNvSpPr txBox="1"/>
          <p:nvPr/>
        </p:nvSpPr>
        <p:spPr>
          <a:xfrm>
            <a:off x="357884" y="4955742"/>
            <a:ext cx="815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Dessa forma também não funcionaria pela especificação X3D e geraria uma geometria errada. Para funcionar você deveria especifica </a:t>
            </a:r>
            <a:r>
              <a:rPr lang="pt-BR" b="1" dirty="0" err="1"/>
              <a:t>convex</a:t>
            </a:r>
            <a:r>
              <a:rPr lang="pt-BR" b="1" dirty="0"/>
              <a:t>=“false”, </a:t>
            </a:r>
            <a:r>
              <a:rPr lang="pt-BR" dirty="0"/>
              <a:t>porém não vamos trabalhar com essa situação.</a:t>
            </a:r>
          </a:p>
        </p:txBody>
      </p:sp>
    </p:spTree>
    <p:extLst>
      <p:ext uri="{BB962C8B-B14F-4D97-AF65-F5344CB8AC3E}">
        <p14:creationId xmlns:p14="http://schemas.microsoft.com/office/powerpoint/2010/main" val="37368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Grafo de Cena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4382705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74BEF70-3832-E767-9357-B44B560D5F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Grafo de Cena (</a:t>
            </a:r>
            <a:r>
              <a:rPr lang="pt-BR" dirty="0" err="1"/>
              <a:t>Scene</a:t>
            </a:r>
            <a:r>
              <a:rPr lang="pt-BR" dirty="0"/>
              <a:t> </a:t>
            </a:r>
            <a:r>
              <a:rPr lang="pt-BR" dirty="0" err="1"/>
              <a:t>Graph</a:t>
            </a:r>
            <a:r>
              <a:rPr lang="pt-BR" dirty="0"/>
              <a:t>)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5B0B0FF-784B-C308-C077-6B21652A5A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25220" y="5315924"/>
            <a:ext cx="7972300" cy="304272"/>
          </a:xfrm>
        </p:spPr>
        <p:txBody>
          <a:bodyPr>
            <a:normAutofit/>
          </a:bodyPr>
          <a:lstStyle/>
          <a:p>
            <a:pPr algn="r"/>
            <a:r>
              <a:rPr lang="pt-BR" sz="800" dirty="0"/>
              <a:t>http://</a:t>
            </a:r>
            <a:r>
              <a:rPr lang="pt-BR" sz="800" dirty="0" err="1"/>
              <a:t>what-when-how.com</a:t>
            </a:r>
            <a:r>
              <a:rPr lang="pt-BR" sz="800" dirty="0"/>
              <a:t>/</a:t>
            </a:r>
            <a:r>
              <a:rPr lang="pt-BR" sz="800" dirty="0" err="1"/>
              <a:t>advanced</a:t>
            </a:r>
            <a:r>
              <a:rPr lang="pt-BR" sz="800" dirty="0"/>
              <a:t>-</a:t>
            </a:r>
            <a:r>
              <a:rPr lang="pt-BR" sz="800" dirty="0" err="1"/>
              <a:t>methods</a:t>
            </a:r>
            <a:r>
              <a:rPr lang="pt-BR" sz="800" dirty="0"/>
              <a:t>-in-</a:t>
            </a:r>
            <a:r>
              <a:rPr lang="pt-BR" sz="800" dirty="0" err="1"/>
              <a:t>computer</a:t>
            </a:r>
            <a:r>
              <a:rPr lang="pt-BR" sz="800" dirty="0"/>
              <a:t>-</a:t>
            </a:r>
            <a:r>
              <a:rPr lang="pt-BR" sz="800" dirty="0" err="1"/>
              <a:t>graphics</a:t>
            </a:r>
            <a:r>
              <a:rPr lang="pt-BR" sz="800" dirty="0"/>
              <a:t>/scene-graphs-advanced-methods-in-computer-graphics-part-1/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58C049-7178-C64D-11CC-5BB0E965F3C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1026" name="Picture 2" descr="Scene graph of a basic articulated character model ">
            <a:extLst>
              <a:ext uri="{FF2B5EF4-FFF2-40B4-BE49-F238E27FC236}">
                <a16:creationId xmlns:a16="http://schemas.microsoft.com/office/drawing/2014/main" id="{6735D305-AD03-18F6-90C3-83120EA1D2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404" y="743939"/>
            <a:ext cx="81280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27613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 dirty="0"/>
              <a:t>Um Grafo Acíclico Dirigido "</a:t>
            </a:r>
            <a:r>
              <a:rPr lang="pt-BR" sz="1900" dirty="0" err="1"/>
              <a:t>directed</a:t>
            </a:r>
            <a:r>
              <a:rPr lang="pt-BR" sz="1900" dirty="0"/>
              <a:t> </a:t>
            </a:r>
            <a:r>
              <a:rPr lang="pt-BR" sz="1900" dirty="0" err="1"/>
              <a:t>acyclic</a:t>
            </a:r>
            <a:r>
              <a:rPr lang="pt-BR" sz="1900" dirty="0"/>
              <a:t> </a:t>
            </a:r>
            <a:r>
              <a:rPr lang="pt-BR" sz="1900" dirty="0" err="1"/>
              <a:t>graph</a:t>
            </a:r>
            <a:r>
              <a:rPr lang="pt-BR" sz="1900" dirty="0"/>
              <a:t> (DAG)"</a:t>
            </a:r>
            <a:endParaRPr sz="1900" dirty="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Repetição: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Uma cena pode conter várias cópias (instâncias) de um mesmo objeto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O modelo (Objeto 3D) pode usar várias cópias de uma parte de outro modelo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Resultados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 nó (instâncias) pode possuir vários pais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Ao se alterar uma cópia, essa se propaga para todas instâncias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No </a:t>
            </a:r>
            <a:r>
              <a:rPr lang="pt-BR" sz="1900" i="1" dirty="0" err="1"/>
              <a:t>traversal</a:t>
            </a:r>
            <a:r>
              <a:rPr lang="pt-BR" sz="1900" dirty="0"/>
              <a:t> o mesmo objeto será desenhado várias vezes nas diferentes coordenadas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Economiza memória e tempo</a:t>
            </a:r>
            <a:endParaRPr sz="1900"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Vantagens:</a:t>
            </a:r>
            <a:endParaRPr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definições de objetos nos seus sistemas de coordenadas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o uso de objetos várias vezes numa mesma cena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processamento pela hierarquia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animações de articulações de forma simples</a:t>
            </a:r>
            <a:endParaRPr sz="19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301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0560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9902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9046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O </a:t>
            </a:r>
            <a:r>
              <a:rPr lang="pt-BR" sz="2100" i="1" dirty="0" err="1"/>
              <a:t>traversal</a:t>
            </a:r>
            <a:r>
              <a:rPr lang="pt-BR" sz="2100" dirty="0"/>
              <a:t> vai aplicando operações nos nós do grafo conforme visita recursivamente cada um deles.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Dados podem ser empilhados para algum uso no retorno a um nó.</a:t>
            </a:r>
            <a:endParaRPr dirty="0"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tronco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cabeça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esquerdo</a:t>
            </a:r>
            <a:endParaRPr dirty="0"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EB82E-A126-2F58-85F2-73906C67D72E}"/>
              </a:ext>
            </a:extLst>
          </p:cNvPr>
          <p:cNvGrpSpPr/>
          <p:nvPr/>
        </p:nvGrpSpPr>
        <p:grpSpPr>
          <a:xfrm>
            <a:off x="1159698" y="1134632"/>
            <a:ext cx="2461560" cy="4012395"/>
            <a:chOff x="1159698" y="1134632"/>
            <a:chExt cx="2461560" cy="4012395"/>
          </a:xfrm>
        </p:grpSpPr>
        <p:sp>
          <p:nvSpPr>
            <p:cNvPr id="4" name="Bent-Up Arrow 3">
              <a:extLst>
                <a:ext uri="{FF2B5EF4-FFF2-40B4-BE49-F238E27FC236}">
                  <a16:creationId xmlns:a16="http://schemas.microsoft.com/office/drawing/2014/main" id="{44C0E2C9-A378-D986-85A2-9EA1190F46D8}"/>
                </a:ext>
              </a:extLst>
            </p:cNvPr>
            <p:cNvSpPr/>
            <p:nvPr/>
          </p:nvSpPr>
          <p:spPr>
            <a:xfrm rot="5400000" flipH="1">
              <a:off x="867905" y="1505711"/>
              <a:ext cx="116124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EEE08521-A1E0-4150-8C0B-274790B317AE}"/>
                </a:ext>
              </a:extLst>
            </p:cNvPr>
            <p:cNvSpPr/>
            <p:nvPr/>
          </p:nvSpPr>
          <p:spPr>
            <a:xfrm rot="5400000">
              <a:off x="199221" y="2095111"/>
              <a:ext cx="249861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B1AF75EA-D060-C7CE-8843-AD3E59081BA3}"/>
                </a:ext>
              </a:extLst>
            </p:cNvPr>
            <p:cNvSpPr/>
            <p:nvPr/>
          </p:nvSpPr>
          <p:spPr>
            <a:xfrm rot="5400000">
              <a:off x="-138312" y="2704698"/>
              <a:ext cx="3173680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BD6F719-A510-F4A3-0322-070EE701FBFD}"/>
                </a:ext>
              </a:extLst>
            </p:cNvPr>
            <p:cNvSpPr/>
            <p:nvPr/>
          </p:nvSpPr>
          <p:spPr>
            <a:xfrm rot="5400000">
              <a:off x="814834" y="1736960"/>
              <a:ext cx="1288516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A93E5AAC-69AA-2957-212E-CA7A2817304B}"/>
                </a:ext>
              </a:extLst>
            </p:cNvPr>
            <p:cNvSpPr/>
            <p:nvPr/>
          </p:nvSpPr>
          <p:spPr>
            <a:xfrm rot="5400000" flipH="1">
              <a:off x="-47846" y="2706949"/>
              <a:ext cx="3010614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Bent-Up Arrow 9">
              <a:extLst>
                <a:ext uri="{FF2B5EF4-FFF2-40B4-BE49-F238E27FC236}">
                  <a16:creationId xmlns:a16="http://schemas.microsoft.com/office/drawing/2014/main" id="{D590A22B-154B-3971-7616-7BE54260FA8B}"/>
                </a:ext>
              </a:extLst>
            </p:cNvPr>
            <p:cNvSpPr/>
            <p:nvPr/>
          </p:nvSpPr>
          <p:spPr>
            <a:xfrm rot="5400000">
              <a:off x="2256389" y="251441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B1A82C8E-552A-8E61-18F3-0AAA093454E5}"/>
                </a:ext>
              </a:extLst>
            </p:cNvPr>
            <p:cNvSpPr/>
            <p:nvPr/>
          </p:nvSpPr>
          <p:spPr>
            <a:xfrm rot="5400000">
              <a:off x="2279434" y="156840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ent-Up Arrow 11">
              <a:extLst>
                <a:ext uri="{FF2B5EF4-FFF2-40B4-BE49-F238E27FC236}">
                  <a16:creationId xmlns:a16="http://schemas.microsoft.com/office/drawing/2014/main" id="{3745ACDF-E202-8F5A-1823-D56780AA9AC4}"/>
                </a:ext>
              </a:extLst>
            </p:cNvPr>
            <p:cNvSpPr/>
            <p:nvPr/>
          </p:nvSpPr>
          <p:spPr>
            <a:xfrm rot="5400000">
              <a:off x="2272134" y="347022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C76EB2A1-1AF3-D424-0B1A-62664CE1C46D}"/>
                </a:ext>
              </a:extLst>
            </p:cNvPr>
            <p:cNvSpPr/>
            <p:nvPr/>
          </p:nvSpPr>
          <p:spPr>
            <a:xfrm rot="5400000">
              <a:off x="2269498" y="441623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DD4FCBD9-96C8-9166-3238-4ACA38CFDE1C}"/>
                </a:ext>
              </a:extLst>
            </p:cNvPr>
            <p:cNvSpPr/>
            <p:nvPr/>
          </p:nvSpPr>
          <p:spPr>
            <a:xfrm rot="5400000">
              <a:off x="3197444" y="187015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E63FC2F5-BA6B-FD4B-B924-167C80121184}"/>
                </a:ext>
              </a:extLst>
            </p:cNvPr>
            <p:cNvSpPr/>
            <p:nvPr/>
          </p:nvSpPr>
          <p:spPr>
            <a:xfrm rot="5400000">
              <a:off x="3193753" y="2827135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Bent-Up Arrow 15">
              <a:extLst>
                <a:ext uri="{FF2B5EF4-FFF2-40B4-BE49-F238E27FC236}">
                  <a16:creationId xmlns:a16="http://schemas.microsoft.com/office/drawing/2014/main" id="{CD90E59C-95D3-17B5-2877-F91C78BA6BB8}"/>
                </a:ext>
              </a:extLst>
            </p:cNvPr>
            <p:cNvSpPr/>
            <p:nvPr/>
          </p:nvSpPr>
          <p:spPr>
            <a:xfrm rot="5400000">
              <a:off x="3193752" y="3776300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AB8B31BA-AEA5-470B-E44B-7121196AA2B1}"/>
                </a:ext>
              </a:extLst>
            </p:cNvPr>
            <p:cNvSpPr/>
            <p:nvPr/>
          </p:nvSpPr>
          <p:spPr>
            <a:xfrm rot="5400000">
              <a:off x="3199234" y="472500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identity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endParaRPr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pushmatrix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r>
              <a:rPr lang="pt-BR" sz="1200" dirty="0">
                <a:solidFill>
                  <a:srgbClr val="008000"/>
                </a:solidFill>
              </a:rPr>
              <a:t> // armazena a matriz de transformação atual na pilha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translate</a:t>
            </a:r>
            <a:r>
              <a:rPr lang="pt-BR" sz="1200" dirty="0">
                <a:solidFill>
                  <a:schemeClr val="dk1"/>
                </a:solidFill>
              </a:rPr>
              <a:t>(</a:t>
            </a:r>
            <a:r>
              <a:rPr lang="pt-BR" sz="1200" dirty="0">
                <a:solidFill>
                  <a:srgbClr val="098658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>
                <a:solidFill>
                  <a:srgbClr val="098658"/>
                </a:solidFill>
              </a:rPr>
              <a:t>3</a:t>
            </a:r>
            <a:r>
              <a:rPr lang="pt-BR" sz="1200" dirty="0">
                <a:solidFill>
                  <a:schemeClr val="dk1"/>
                </a:solidFill>
              </a:rPr>
              <a:t>);</a:t>
            </a:r>
            <a:r>
              <a:rPr lang="pt-BR" sz="1200" dirty="0">
                <a:solidFill>
                  <a:srgbClr val="008000"/>
                </a:solidFill>
              </a:rPr>
              <a:t> // matriz de transformação é atualizada pela translação</a:t>
            </a:r>
            <a:endParaRPr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1929384" y="4995759"/>
            <a:ext cx="506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E se quisermos um braço mais musculoso?</a:t>
            </a:r>
          </a:p>
        </p:txBody>
      </p:sp>
    </p:spTree>
    <p:extLst>
      <p:ext uri="{BB962C8B-B14F-4D97-AF65-F5344CB8AC3E}">
        <p14:creationId xmlns:p14="http://schemas.microsoft.com/office/powerpoint/2010/main" val="609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2359152" y="4995759"/>
            <a:ext cx="398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Como resolver para só o braço?</a:t>
            </a:r>
          </a:p>
        </p:txBody>
      </p:sp>
      <p:sp>
        <p:nvSpPr>
          <p:cNvPr id="2" name="Google Shape;141;p13">
            <a:extLst>
              <a:ext uri="{FF2B5EF4-FFF2-40B4-BE49-F238E27FC236}">
                <a16:creationId xmlns:a16="http://schemas.microsoft.com/office/drawing/2014/main" id="{AB5A3C94-BC5D-C413-E9F8-F8CF1435D26D}"/>
              </a:ext>
            </a:extLst>
          </p:cNvPr>
          <p:cNvSpPr/>
          <p:nvPr/>
        </p:nvSpPr>
        <p:spPr>
          <a:xfrm>
            <a:off x="3117821" y="2262805"/>
            <a:ext cx="1362456" cy="274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AAE476-501A-F508-764C-669E0551C64C}"/>
              </a:ext>
            </a:extLst>
          </p:cNvPr>
          <p:cNvGrpSpPr/>
          <p:nvPr/>
        </p:nvGrpSpPr>
        <p:grpSpPr>
          <a:xfrm>
            <a:off x="6795608" y="1990425"/>
            <a:ext cx="399604" cy="1816721"/>
            <a:chOff x="6795608" y="1990425"/>
            <a:chExt cx="399604" cy="181672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6A935C0B-5471-99D4-42CA-1AE9F4139D51}"/>
                </a:ext>
              </a:extLst>
            </p:cNvPr>
            <p:cNvSpPr/>
            <p:nvPr/>
          </p:nvSpPr>
          <p:spPr>
            <a:xfrm>
              <a:off x="6800860" y="1990425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1;p17">
              <a:extLst>
                <a:ext uri="{FF2B5EF4-FFF2-40B4-BE49-F238E27FC236}">
                  <a16:creationId xmlns:a16="http://schemas.microsoft.com/office/drawing/2014/main" id="{C88F9224-0569-AC2B-6E0E-6AB778D1AEA5}"/>
                </a:ext>
              </a:extLst>
            </p:cNvPr>
            <p:cNvSpPr/>
            <p:nvPr/>
          </p:nvSpPr>
          <p:spPr>
            <a:xfrm>
              <a:off x="6795608" y="2820050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;p17">
              <a:extLst>
                <a:ext uri="{FF2B5EF4-FFF2-40B4-BE49-F238E27FC236}">
                  <a16:creationId xmlns:a16="http://schemas.microsoft.com/office/drawing/2014/main" id="{BC092ECD-A48F-1373-C29F-0D3660158519}"/>
                </a:ext>
              </a:extLst>
            </p:cNvPr>
            <p:cNvSpPr/>
            <p:nvPr/>
          </p:nvSpPr>
          <p:spPr>
            <a:xfrm>
              <a:off x="6795608" y="3670040"/>
              <a:ext cx="394352" cy="137106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81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1;p17">
            <a:extLst>
              <a:ext uri="{FF2B5EF4-FFF2-40B4-BE49-F238E27FC236}">
                <a16:creationId xmlns:a16="http://schemas.microsoft.com/office/drawing/2014/main" id="{6A935C0B-5471-99D4-42CA-1AE9F4139D51}"/>
              </a:ext>
            </a:extLst>
          </p:cNvPr>
          <p:cNvSpPr/>
          <p:nvPr/>
        </p:nvSpPr>
        <p:spPr>
          <a:xfrm>
            <a:off x="6800860" y="1990425"/>
            <a:ext cx="394352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1;p13">
            <a:extLst>
              <a:ext uri="{FF2B5EF4-FFF2-40B4-BE49-F238E27FC236}">
                <a16:creationId xmlns:a16="http://schemas.microsoft.com/office/drawing/2014/main" id="{7C326E80-26C1-8674-6E56-25642E5FFCEF}"/>
              </a:ext>
            </a:extLst>
          </p:cNvPr>
          <p:cNvSpPr/>
          <p:nvPr/>
        </p:nvSpPr>
        <p:spPr>
          <a:xfrm>
            <a:off x="567477" y="2472704"/>
            <a:ext cx="4890641" cy="9303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Referência:</a:t>
            </a:r>
            <a:br>
              <a:rPr lang="pt-BR" sz="1600" b="1" dirty="0"/>
            </a:br>
            <a:r>
              <a:rPr lang="pt-BR" sz="1600" dirty="0"/>
              <a:t>O cubo vermelho foi criado na origem</a:t>
            </a:r>
            <a:br>
              <a:rPr lang="pt-BR" sz="1600" dirty="0"/>
            </a:b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Pergunta: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Qual cubo foi: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rotacionado 45° e depois transladado na vertical?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transladado na vertical e depois rotacionado de 45°?</a:t>
            </a:r>
            <a:endParaRPr sz="1600" dirty="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296191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81" y="4296190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DC91-9F60-47AC-AD49-59016A0DA4A0}"/>
              </a:ext>
            </a:extLst>
          </p:cNvPr>
          <p:cNvSpPr txBox="1"/>
          <p:nvPr/>
        </p:nvSpPr>
        <p:spPr>
          <a:xfrm>
            <a:off x="369458" y="2144498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Rotaciona depois Translada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46A4B-58B8-B939-35D3-95490DAECA66}"/>
              </a:ext>
            </a:extLst>
          </p:cNvPr>
          <p:cNvSpPr txBox="1"/>
          <p:nvPr/>
        </p:nvSpPr>
        <p:spPr>
          <a:xfrm>
            <a:off x="369457" y="3533955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Translada depois Rotaciona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Viewpoint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position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0 0 15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fieldOfView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0.7854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1 0 0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</a:t>
            </a: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096015" y="3211685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096015" y="4572410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translation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0 5 0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scale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1 2 3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5FB4B4"/>
                </a:solidFill>
              </a:rPr>
              <a:t>            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rotation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0 0 1 1.57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8509450" cy="25468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Terceira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894" y="885237"/>
            <a:ext cx="2276745" cy="1432389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4"/>
          <p:cNvSpPr/>
          <p:nvPr/>
        </p:nvSpPr>
        <p:spPr>
          <a:xfrm>
            <a:off x="474900" y="2317625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letras</a:t>
            </a: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dirty="0"/>
          </a:p>
        </p:txBody>
      </p:sp>
      <p:pic>
        <p:nvPicPr>
          <p:cNvPr id="766" name="Google Shape;766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2518" y="932005"/>
            <a:ext cx="1923712" cy="1356500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/>
          <p:nvPr/>
        </p:nvSpPr>
        <p:spPr>
          <a:xfrm>
            <a:off x="3622505" y="228851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avatar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3" name="Google Shape;767;p74">
            <a:extLst>
              <a:ext uri="{FF2B5EF4-FFF2-40B4-BE49-F238E27FC236}">
                <a16:creationId xmlns:a16="http://schemas.microsoft.com/office/drawing/2014/main" id="{E9C9F3ED-1D09-017E-5F07-DA87E831F471}"/>
              </a:ext>
            </a:extLst>
          </p:cNvPr>
          <p:cNvSpPr/>
          <p:nvPr/>
        </p:nvSpPr>
        <p:spPr>
          <a:xfrm>
            <a:off x="6392364" y="2288518"/>
            <a:ext cx="202926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tiradetrinagulos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C5855-09AE-82CE-C159-CDBA405C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2239" y="933395"/>
            <a:ext cx="2029261" cy="135511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body" idx="2"/>
          </p:nvPr>
        </p:nvSpPr>
        <p:spPr>
          <a:xfrm>
            <a:off x="1567650" y="4160519"/>
            <a:ext cx="6119700" cy="996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612</TotalTime>
  <Words>4314</Words>
  <Application>Microsoft Macintosh PowerPoint</Application>
  <PresentationFormat>On-screen Show (16:10)</PresentationFormat>
  <Paragraphs>735</Paragraphs>
  <Slides>56</Slides>
  <Notes>54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Verdana</vt:lpstr>
      <vt:lpstr>Courier New</vt:lpstr>
      <vt:lpstr>Menlo</vt:lpstr>
      <vt:lpstr>Arial</vt:lpstr>
      <vt:lpstr>Charm</vt:lpstr>
      <vt:lpstr>Personalizar design</vt:lpstr>
      <vt:lpstr>PowerPoint Presentation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X3D</vt:lpstr>
      <vt:lpstr>TriangleStripSet </vt:lpstr>
      <vt:lpstr>TriangleStripSet (exemplo) </vt:lpstr>
      <vt:lpstr>IndexedTriangleStripSet </vt:lpstr>
      <vt:lpstr>IndexedTriangleStripSet (exemplo) </vt:lpstr>
      <vt:lpstr>Cuidado</vt:lpstr>
      <vt:lpstr>IndexedFaceSet </vt:lpstr>
      <vt:lpstr>IndexedFaceSet</vt:lpstr>
      <vt:lpstr>Exemplo IndexedFaceSet</vt:lpstr>
      <vt:lpstr>Exemplo IndexedFaceSet</vt:lpstr>
      <vt:lpstr>Exemplo IndexedFaceSet</vt:lpstr>
      <vt:lpstr>PowerPoint Presentation</vt:lpstr>
      <vt:lpstr>Grafo de Cena (Scene Graph)</vt:lpstr>
      <vt:lpstr>Grafo de Cena (parece, mas não é uma árvore)</vt:lpstr>
      <vt:lpstr>Grafo de Cena</vt:lpstr>
      <vt:lpstr>Instanciação – partes do modelo</vt:lpstr>
      <vt:lpstr>Grafo de Cena</vt:lpstr>
      <vt:lpstr>Para que server esta organização?</vt:lpstr>
      <vt:lpstr>Traversal</vt:lpstr>
      <vt:lpstr>Esqueleto – Representação Hierárquica</vt:lpstr>
      <vt:lpstr>Representação Hierárquica </vt:lpstr>
      <vt:lpstr>Implementando Representação Hierárquica</vt:lpstr>
      <vt:lpstr>Implementando Representação Hierárquica</vt:lpstr>
      <vt:lpstr>Implementando Representação Hierárquica</vt:lpstr>
      <vt:lpstr>Cena em X3D</vt:lpstr>
      <vt:lpstr>Cena em X3D</vt:lpstr>
      <vt:lpstr>Cena em X3D</vt:lpstr>
      <vt:lpstr>Perguntas</vt:lpstr>
      <vt:lpstr>Perguntas</vt:lpstr>
      <vt:lpstr>Perguntas</vt:lpstr>
      <vt:lpstr>Usando Matrizes</vt:lpstr>
      <vt:lpstr>Usando Matrizes</vt:lpstr>
      <vt:lpstr>Outra Forma de Pensar</vt:lpstr>
      <vt:lpstr>Terceira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15</cp:revision>
  <dcterms:modified xsi:type="dcterms:W3CDTF">2023-03-23T22:47:12Z</dcterms:modified>
</cp:coreProperties>
</file>